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379" r:id="rId3"/>
    <p:sldId id="257" r:id="rId4"/>
    <p:sldId id="303" r:id="rId5"/>
    <p:sldId id="306" r:id="rId6"/>
    <p:sldId id="314" r:id="rId7"/>
    <p:sldId id="315" r:id="rId8"/>
    <p:sldId id="380" r:id="rId9"/>
    <p:sldId id="382" r:id="rId10"/>
    <p:sldId id="383" r:id="rId11"/>
    <p:sldId id="385" r:id="rId12"/>
    <p:sldId id="386" r:id="rId13"/>
    <p:sldId id="387" r:id="rId14"/>
    <p:sldId id="381" r:id="rId15"/>
    <p:sldId id="319" r:id="rId16"/>
    <p:sldId id="378" r:id="rId17"/>
    <p:sldId id="317" r:id="rId18"/>
    <p:sldId id="316" r:id="rId19"/>
    <p:sldId id="323" r:id="rId20"/>
    <p:sldId id="321" r:id="rId21"/>
    <p:sldId id="374" r:id="rId22"/>
    <p:sldId id="373" r:id="rId23"/>
    <p:sldId id="322" r:id="rId24"/>
    <p:sldId id="324" r:id="rId25"/>
    <p:sldId id="375" r:id="rId26"/>
    <p:sldId id="325" r:id="rId27"/>
    <p:sldId id="326" r:id="rId28"/>
    <p:sldId id="327" r:id="rId29"/>
    <p:sldId id="328" r:id="rId30"/>
    <p:sldId id="318" r:id="rId31"/>
    <p:sldId id="304" r:id="rId32"/>
    <p:sldId id="308" r:id="rId33"/>
    <p:sldId id="307" r:id="rId34"/>
    <p:sldId id="309" r:id="rId35"/>
    <p:sldId id="310" r:id="rId36"/>
    <p:sldId id="311" r:id="rId37"/>
    <p:sldId id="312" r:id="rId38"/>
    <p:sldId id="313" r:id="rId39"/>
    <p:sldId id="329" r:id="rId40"/>
    <p:sldId id="352" r:id="rId41"/>
    <p:sldId id="376" r:id="rId42"/>
    <p:sldId id="301" r:id="rId43"/>
    <p:sldId id="37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9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80"/>
            <p14:sldId id="382"/>
            <p14:sldId id="383"/>
            <p14:sldId id="385"/>
            <p14:sldId id="386"/>
            <p14:sldId id="387"/>
            <p14:sldId id="381"/>
            <p14:sldId id="319"/>
            <p14:sldId id="378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  <p14:sldId id="376"/>
          </p14:sldIdLst>
        </p14:section>
        <p14:section name="end" id="{EE857F6F-7FD5-644F-8679-010F7E321B91}">
          <p14:sldIdLst>
            <p14:sldId id="301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1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2018/8/14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Relationship Id="rId3" Type="http://schemas.openxmlformats.org/officeDocument/2006/relationships/hyperlink" Target="https://en.wikipedia.org/wiki/Directivity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capacity of the channel in bits/second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826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multipath</a:t>
            </a:r>
            <a:r>
              <a:rPr kumimoji="1" lang="zh-TW" altLang="en-US" baseline="0" dirty="0" smtClean="0"/>
              <a:t> 由兩個指標做判斷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Coherence Bandwidth 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兩訊號大致最大的頻寬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兩段路徑的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propagation delay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的差距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訊號在頻域的比閥值小而時域超過 </a:t>
            </a:r>
            <a:r>
              <a:rPr kumimoji="1" lang="en-US" altLang="zh-TW" dirty="0" smtClean="0"/>
              <a:t>delay spread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31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相反稱為 </a:t>
            </a:r>
            <a:r>
              <a:rPr kumimoji="1" lang="en-US" altLang="zh-TW" sz="1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  <a:r>
              <a:rPr kumimoji="1" lang="en-US" altLang="zh-TW" sz="12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283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前面介紹的是 </a:t>
            </a:r>
            <a:r>
              <a:rPr kumimoji="1" lang="en-US" altLang="zh-TW" dirty="0" smtClean="0"/>
              <a:t>small scale fading</a:t>
            </a:r>
          </a:p>
          <a:p>
            <a:r>
              <a:rPr kumimoji="1" lang="zh-TW" altLang="en-US" dirty="0" smtClean="0"/>
              <a:t>接下來介紹 </a:t>
            </a:r>
            <a:r>
              <a:rPr kumimoji="1" lang="en-US" altLang="zh-TW" dirty="0" smtClean="0"/>
              <a:t>large</a:t>
            </a:r>
            <a:r>
              <a:rPr kumimoji="1" lang="en-US" altLang="zh-TW" baseline="0" dirty="0" smtClean="0"/>
              <a:t>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3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smtClean="0"/>
              <a:t>Path</a:t>
            </a:r>
            <a:r>
              <a:rPr kumimoji="1" lang="en-US" altLang="zh-TW" baseline="0" dirty="0" smtClean="0"/>
              <a:t> loss</a:t>
            </a:r>
            <a:r>
              <a:rPr kumimoji="1" lang="zh-TW" altLang="en-US" baseline="0" dirty="0" smtClean="0"/>
              <a:t> 主要是看送出比上收到的能量</a:t>
            </a:r>
          </a:p>
          <a:p>
            <a:r>
              <a:rPr kumimoji="1" lang="zh-TW" altLang="en-US" dirty="0" smtClean="0"/>
              <a:t>收到的訊號會受到 </a:t>
            </a:r>
            <a:r>
              <a:rPr kumimoji="1" lang="en-US" altLang="zh-TW" dirty="0" smtClean="0"/>
              <a:t>fading </a:t>
            </a:r>
            <a:r>
              <a:rPr kumimoji="1" lang="zh-TW" altLang="en-US" dirty="0" smtClean="0"/>
              <a:t>的影響稱為 </a:t>
            </a:r>
            <a:r>
              <a:rPr kumimoji="1" lang="en-US" altLang="zh-TW" dirty="0" smtClean="0"/>
              <a:t>shadowing</a:t>
            </a:r>
            <a:r>
              <a:rPr kumimoji="1" lang="en-US" altLang="zh-TW" baseline="0" dirty="0" smtClean="0"/>
              <a:t> </a:t>
            </a:r>
          </a:p>
          <a:p>
            <a:r>
              <a:rPr kumimoji="1" lang="zh-TW" altLang="en-US" dirty="0" smtClean="0"/>
              <a:t>最常見的就是 </a:t>
            </a:r>
            <a:r>
              <a:rPr kumimoji="1" lang="en-US" altLang="zh-TW" dirty="0" err="1" smtClean="0"/>
              <a:t>tx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間的傳送路徑有東西阻擋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36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path loss </a:t>
            </a:r>
            <a:r>
              <a:rPr kumimoji="1" lang="zh-TW" altLang="en-US" dirty="0" smtClean="0"/>
              <a:t>的描述</a:t>
            </a:r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提出一個公式來表達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020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單純用可以量測的數據描述收到及送出訊號的能量比值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638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但後來大家都不用 有效天線面積 而改用 </a:t>
            </a:r>
            <a:r>
              <a:rPr kumimoji="1" lang="en-US" altLang="zh-TW" dirty="0" smtClean="0"/>
              <a:t>antenna directivities</a:t>
            </a:r>
            <a:r>
              <a:rPr kumimoji="1" lang="en-US" altLang="zh-TW" baseline="0" dirty="0" smtClean="0"/>
              <a:t> </a:t>
            </a:r>
            <a:endParaRPr kumimoji="1" lang="zh-TW" altLang="en-US" baseline="0" dirty="0" smtClean="0"/>
          </a:p>
          <a:p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的介紹投影片有，有興趣可自行閱讀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極</a:t>
                </a:r>
                <a:r>
                  <a:rPr kumimoji="1" lang="zh-TW" altLang="en-US" dirty="0" smtClean="0"/>
                  <a:t>座標 </a:t>
                </a:r>
                <a:r>
                  <a:rPr kumimoji="1" lang="zh-TW" altLang="en-US" dirty="0" smtClean="0"/>
                  <a:t>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 以 </a:t>
            </a:r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表示之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dBi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 ｉ的意思是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從點來源發散出的訊號的 能量（</a:t>
            </a:r>
            <a:r>
              <a:rPr kumimoji="1" lang="en-US" altLang="zh-TW" dirty="0" smtClean="0"/>
              <a:t>dB</a:t>
            </a:r>
            <a:r>
              <a:rPr kumimoji="1" lang="zh-TW" altLang="en-US" dirty="0" smtClean="0"/>
              <a:t>）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從一開始有效天線面積到最後常用的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Small scale </a:t>
            </a:r>
          </a:p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來分類，</a:t>
            </a:r>
            <a:r>
              <a:rPr kumimoji="1" lang="en-US" altLang="zh-TW" dirty="0" smtClean="0"/>
              <a:t>Doppler mobility Delay multipath</a:t>
            </a:r>
          </a:p>
          <a:p>
            <a:r>
              <a:rPr kumimoji="1" lang="en-US" altLang="zh-TW" dirty="0" smtClean="0"/>
              <a:t>Large scale</a:t>
            </a:r>
          </a:p>
          <a:p>
            <a:r>
              <a:rPr kumimoji="1" lang="en-US" altLang="zh-TW" dirty="0" smtClean="0"/>
              <a:t>Path loss  shadowing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82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err="1" smtClean="0"/>
              <a:t>matlab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小示範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111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剛剛畫出來的圖是 圓形的原因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253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所有參考資料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95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Order  </a:t>
            </a:r>
            <a:r>
              <a:rPr kumimoji="1" lang="zh-TW" altLang="en-US" dirty="0" smtClean="0"/>
              <a:t>越多越好</a:t>
            </a:r>
            <a:endParaRPr kumimoji="1" lang="en-US" altLang="zh-TW" dirty="0" smtClean="0"/>
          </a:p>
          <a:p>
            <a:r>
              <a:rPr kumimoji="1" lang="en-US" altLang="zh-TW" dirty="0" smtClean="0"/>
              <a:t>log2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93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Map ‘00’, ‘01’, ‘10’, ‘11’ to 4 different amplitudes</a:t>
            </a:r>
            <a:endParaRPr kumimoji="1" lang="zh-TW" alt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77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order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67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88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90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3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sitebuilderreport.com/stock-up" TargetMode="External"/><Relationship Id="rId5" Type="http://schemas.openxmlformats.org/officeDocument/2006/relationships/hyperlink" Target="https://en.wikipedia.org/wiki/Friis_transmission_equation" TargetMode="External"/><Relationship Id="rId6" Type="http://schemas.openxmlformats.org/officeDocument/2006/relationships/hyperlink" Target="https://en.wikipedia.org/wiki/Path_loss" TargetMode="External"/><Relationship Id="rId7" Type="http://schemas.openxmlformats.org/officeDocument/2006/relationships/hyperlink" Target="https://ccrma.stanford.edu/~jos/fp/Phase_Delay.html" TargetMode="External"/><Relationship Id="rId8" Type="http://schemas.openxmlformats.org/officeDocument/2006/relationships/hyperlink" Target="https://en.wikipedia.org/wiki/Communication_channel" TargetMode="External"/><Relationship Id="rId9" Type="http://schemas.openxmlformats.org/officeDocument/2006/relationships/hyperlink" Target="https://en.wikipedia.org/wiki/Fading" TargetMode="External"/><Relationship Id="rId10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Training Course</a:t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@NCTU EC-614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M-ASK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922076"/>
          </a:xfrm>
        </p:spPr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M-</a:t>
            </a:r>
            <a:r>
              <a:rPr kumimoji="1" lang="en-US" altLang="zh-TW" sz="3200" dirty="0" err="1" smtClean="0">
                <a:latin typeface="Times New Roman" charset="0"/>
                <a:ea typeface="Times New Roman" charset="0"/>
                <a:cs typeface="Times New Roman" charset="0"/>
              </a:rPr>
              <a:t>ary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Shift </a:t>
            </a:r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Keying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438400"/>
            <a:ext cx="9017000" cy="1968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634831"/>
            <a:ext cx="10058400" cy="149993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844589" y="2622884"/>
            <a:ext cx="385011" cy="86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796463" y="2855132"/>
            <a:ext cx="498855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4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44594" y="3588755"/>
            <a:ext cx="2759906" cy="86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876674" y="3530204"/>
            <a:ext cx="2377574" cy="76944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otherwise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2883" y="5260308"/>
            <a:ext cx="8945538" cy="780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-102594" y="4490162"/>
            <a:ext cx="2759906" cy="86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156580" y="4677627"/>
            <a:ext cx="1500732" cy="7386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4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where</a:t>
            </a:r>
            <a:endParaRPr kumimoji="1" lang="zh-TW" altLang="en-US" sz="4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881477" y="5370640"/>
            <a:ext cx="9046066" cy="6924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TW" sz="39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 the amplitude corresponding</a:t>
            </a:r>
            <a:r>
              <a:rPr kumimoji="1" lang="en-US" altLang="zh-TW" sz="3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to bit pattern</a:t>
            </a:r>
            <a:endParaRPr kumimoji="1" lang="zh-TW" altLang="en-US" sz="39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24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t="2862" r="4696"/>
          <a:stretch/>
        </p:blipFill>
        <p:spPr>
          <a:xfrm>
            <a:off x="3994479" y="156403"/>
            <a:ext cx="7170821" cy="671362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2774549"/>
            <a:ext cx="37321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Example: 4-ASK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30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Pros and Cons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15104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Pros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Easy to implement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Energy efficient</a:t>
            </a:r>
          </a:p>
          <a:p>
            <a:pPr lvl="1">
              <a:buFont typeface="Wingdings" charset="2"/>
              <a:buChar char="Ø"/>
            </a:pPr>
            <a:endParaRPr kumimoji="1" lang="en-US" altLang="zh-TW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Cons</a:t>
            </a:r>
            <a:endParaRPr kumimoji="1" lang="en-US" altLang="zh-TW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Low data rate</a:t>
            </a:r>
            <a:endParaRPr kumimoji="1" lang="en-US" altLang="zh-TW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High error probability</a:t>
            </a:r>
            <a:endParaRPr kumimoji="1" lang="en-US" altLang="zh-TW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Ø"/>
            </a:pPr>
            <a:endParaRPr kumimoji="1" lang="en-US" altLang="zh-TW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80" y="1885528"/>
            <a:ext cx="4279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6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Frequency Shift </a:t>
            </a:r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Keying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5" y="2418225"/>
            <a:ext cx="10058400" cy="409557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849887"/>
          </a:xfrm>
        </p:spPr>
        <p:txBody>
          <a:bodyPr/>
          <a:lstStyle/>
          <a:p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A bit stream is encoded in the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 of </a:t>
            </a:r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the transmitted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signal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551929" y="4112068"/>
            <a:ext cx="1467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BFSK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43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Analysis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Channel in Frequency domain</a:t>
                </a:r>
              </a:p>
              <a:p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kumimoji="1" lang="en-US" altLang="zh-TW" sz="4800" b="0" i="1" smtClean="0">
                              <a:latin typeface="Cambria Math" charset="0"/>
                            </a:rPr>
                          </m:ctrlPr>
                        </m:groupChrPr>
                        <m:e/>
                      </m:groupChr>
                      <m:r>
                        <a:rPr kumimoji="1" lang="en-US" altLang="zh-TW" sz="4800" b="0" i="1" smtClean="0">
                          <a:latin typeface="Cambria Math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TW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48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TW" sz="4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48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TW" sz="4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TW" sz="4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kumimoji="1" lang="en-US" altLang="zh-TW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TW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800" dirty="0" smtClean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81" t="-21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053263" y="3320713"/>
            <a:ext cx="3056021" cy="134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12159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zh-TW" b="0" dirty="0" err="1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Shannon-Hartley</a:t>
            </a:r>
            <a:r>
              <a:rPr lang="it-IT" altLang="zh-TW" b="0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 Equation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" indent="0">
                  <a:buNone/>
                </a:pPr>
                <a:endParaRPr kumimoji="1" lang="en-US" altLang="zh-TW" sz="4000" b="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endParaRPr kumimoji="1" lang="en-US" altLang="zh-TW" sz="40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200" b="0" i="1" smtClean="0">
                          <a:latin typeface="Cambria Math" charset="0"/>
                        </a:rPr>
                        <m:t>𝐶</m:t>
                      </m:r>
                      <m:r>
                        <a:rPr kumimoji="1" lang="en-US" altLang="zh-TW" sz="4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4200" b="0" i="1" smtClean="0">
                          <a:latin typeface="Cambria Math" charset="0"/>
                        </a:rPr>
                        <m:t>𝐵</m:t>
                      </m:r>
                      <m:sSub>
                        <m:sSubPr>
                          <m:ctrlPr>
                            <a:rPr kumimoji="1" lang="en-US" altLang="zh-TW" sz="4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2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4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4200" b="0" i="1" smtClean="0">
                              <a:latin typeface="Cambria Math" charset="0"/>
                            </a:rPr>
                            <m:t>1+</m:t>
                          </m:r>
                          <m:f>
                            <m:fPr>
                              <m:ctrlPr>
                                <a:rPr kumimoji="1" lang="mr-IN" altLang="zh-TW" sz="42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200" b="0" i="1" smtClean="0">
                                  <a:latin typeface="Cambria Math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kumimoji="1" lang="en-US" altLang="zh-TW" sz="4200" b="0" i="1" smtClean="0"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sz="4200" b="0" dirty="0" smtClean="0"/>
              </a:p>
              <a:p>
                <a:pPr marL="11112" indent="0">
                  <a:buNone/>
                </a:pPr>
                <a:endParaRPr kumimoji="1" lang="zh-TW" altLang="en-US" sz="42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2143005" y="517891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capacity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6" name="Straight Arrow Connector 16"/>
          <p:cNvCxnSpPr>
            <a:stCxn id="5" idx="0"/>
          </p:cNvCxnSpPr>
          <p:nvPr/>
        </p:nvCxnSpPr>
        <p:spPr>
          <a:xfrm flipV="1">
            <a:off x="2964705" y="3921322"/>
            <a:ext cx="915189" cy="125758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/>
          <p:cNvSpPr txBox="1"/>
          <p:nvPr/>
        </p:nvSpPr>
        <p:spPr>
          <a:xfrm>
            <a:off x="5015766" y="5178910"/>
            <a:ext cx="2130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bandwidth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7" idx="0"/>
          </p:cNvCxnSpPr>
          <p:nvPr/>
        </p:nvCxnSpPr>
        <p:spPr>
          <a:xfrm flipH="1" flipV="1">
            <a:off x="5057472" y="3921322"/>
            <a:ext cx="1023790" cy="125758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2"/>
          <p:cNvSpPr txBox="1"/>
          <p:nvPr/>
        </p:nvSpPr>
        <p:spPr>
          <a:xfrm>
            <a:off x="8025896" y="5178931"/>
            <a:ext cx="183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SNR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6"/>
          <p:cNvCxnSpPr/>
          <p:nvPr/>
        </p:nvCxnSpPr>
        <p:spPr>
          <a:xfrm flipH="1" flipV="1">
            <a:off x="7772400" y="4235116"/>
            <a:ext cx="1169774" cy="94381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3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Phase Delay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Who am I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</a:t>
            </a:fld>
            <a:endParaRPr 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/>
          <a:stretch/>
        </p:blipFill>
        <p:spPr>
          <a:xfrm rot="5400000">
            <a:off x="785479" y="1831420"/>
            <a:ext cx="4520950" cy="4246959"/>
          </a:xfrm>
        </p:spPr>
      </p:pic>
      <p:sp>
        <p:nvSpPr>
          <p:cNvPr id="5" name="內容版面配置區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11112" indent="0">
              <a:lnSpc>
                <a:spcPct val="150000"/>
              </a:lnSpc>
              <a:buNone/>
            </a:pPr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Willy Cheng-Fa Huang</a:t>
            </a:r>
            <a:endParaRPr kumimoji="1" lang="en-US" altLang="zh-TW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2 years Networking Engineer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5 years in CSIE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10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years alone</a:t>
            </a:r>
          </a:p>
        </p:txBody>
      </p:sp>
    </p:spTree>
    <p:extLst>
      <p:ext uri="{BB962C8B-B14F-4D97-AF65-F5344CB8AC3E}">
        <p14:creationId xmlns:p14="http://schemas.microsoft.com/office/powerpoint/2010/main" val="9444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Path Loss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4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783106" y="2400601"/>
            <a:ext cx="6239435" cy="1248040"/>
            <a:chOff x="3783106" y="2400601"/>
            <a:chExt cx="6239435" cy="1248040"/>
          </a:xfrm>
        </p:grpSpPr>
        <p:sp>
          <p:nvSpPr>
            <p:cNvPr id="7" name="文字方塊 6"/>
            <p:cNvSpPr txBox="1"/>
            <p:nvPr/>
          </p:nvSpPr>
          <p:spPr>
            <a:xfrm>
              <a:off x="8068167" y="2675685"/>
              <a:ext cx="168828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Mobility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7734750" y="2400601"/>
              <a:ext cx="2287791" cy="1248040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" name="直線箭頭接點 10"/>
            <p:cNvCxnSpPr>
              <a:stCxn id="8" idx="2"/>
            </p:cNvCxnSpPr>
            <p:nvPr/>
          </p:nvCxnSpPr>
          <p:spPr>
            <a:xfrm flipH="1" flipV="1">
              <a:off x="3783106" y="2675685"/>
              <a:ext cx="3951644" cy="3489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550024" y="4054806"/>
            <a:ext cx="6906409" cy="1265396"/>
            <a:chOff x="3550024" y="4054806"/>
            <a:chExt cx="6906409" cy="1265396"/>
          </a:xfrm>
        </p:grpSpPr>
        <p:sp>
          <p:nvSpPr>
            <p:cNvPr id="6" name="文字方塊 5"/>
            <p:cNvSpPr txBox="1"/>
            <p:nvPr/>
          </p:nvSpPr>
          <p:spPr>
            <a:xfrm>
              <a:off x="8283730" y="4427872"/>
              <a:ext cx="196079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Multipath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8071820" y="4054806"/>
              <a:ext cx="2384613" cy="12653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/>
            <p:cNvCxnSpPr>
              <a:stCxn id="9" idx="2"/>
            </p:cNvCxnSpPr>
            <p:nvPr/>
          </p:nvCxnSpPr>
          <p:spPr>
            <a:xfrm flipH="1" flipV="1">
              <a:off x="3550024" y="4242905"/>
              <a:ext cx="4521796" cy="44459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40</a:t>
            </a:fld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355270" y="4121906"/>
            <a:ext cx="6760029" cy="17543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3" invalidUrl="https://github.com/ChenFaHaung/Signal_Training_Freshman/tree/master/Sample Code"/>
              </a:rPr>
              <a:t>https://</a:t>
            </a:r>
            <a:r>
              <a:rPr lang="en-US" altLang="zh-TW" sz="3600" dirty="0" smtClean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4" invalidUrl="https://github.com/ChenFaHaung/Signal_Training_Freshman/tree/master/Sample Code"/>
              </a:rPr>
              <a:t>github.com/ChenFaHaung/Signal_Training_Freshman/tree/master/Sample%20Code</a:t>
            </a:r>
            <a:r>
              <a:rPr lang="en-US" altLang="zh-TW" sz="3600" dirty="0" smtClean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TW" altLang="en-US" sz="3600" b="0" baseline="0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55270" y="2264620"/>
            <a:ext cx="21082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41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8" y="1443790"/>
            <a:ext cx="7833381" cy="3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8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8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9"/>
              </a:rPr>
              <a:t>https://</a:t>
            </a:r>
            <a:r>
              <a:rPr lang="en-US" altLang="zh-TW" u="sng" dirty="0" smtClean="0">
                <a:hlinkClick r:id="rId9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4" y="238362"/>
            <a:ext cx="4663575" cy="61362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853" y="238362"/>
            <a:ext cx="4778541" cy="61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 Rectangular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 Rectangular Form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Type of Modulation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3225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TW" sz="3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36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TW" sz="36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3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zh-TW" sz="3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36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kumimoji="1" lang="en-US" altLang="zh-TW" sz="36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36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3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3600" i="1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TW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kumimoji="1" lang="en-US" altLang="zh-TW" sz="360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6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TW" sz="36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TW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TW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TW" sz="360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kumimoji="1" lang="en-US" altLang="zh-TW" sz="360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360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TW" dirty="0" smtClean="0"/>
              </a:p>
              <a:p>
                <a:r>
                  <a:rPr kumimoji="1" lang="en-US" altLang="zh-TW" sz="30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Amplitude</a:t>
                </a: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</a:t>
                </a:r>
                <a:r>
                  <a:rPr kumimoji="1" lang="en-US" altLang="zh-TW" sz="30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SK: Amplitude Shift Keying</a:t>
                </a:r>
                <a:endParaRPr kumimoji="1" lang="en-US" altLang="zh-TW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000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</a:t>
                </a:r>
                <a:endParaRPr kumimoji="1" lang="en-US" altLang="zh-TW" sz="3000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</a:t>
                </a:r>
                <a:r>
                  <a:rPr kumimoji="1" lang="en-US" altLang="zh-TW" sz="3000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SK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: 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Frequency 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Shift Keying</a:t>
                </a:r>
                <a:endParaRPr kumimoji="1" lang="zh-TW" altLang="en-US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000" dirty="0" smtClean="0">
                    <a:solidFill>
                      <a:schemeClr val="accent6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Phase</a:t>
                </a:r>
                <a:endParaRPr kumimoji="1" lang="en-US" altLang="zh-TW" sz="3000" dirty="0">
                  <a:solidFill>
                    <a:schemeClr val="accent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</a:t>
                </a:r>
                <a:r>
                  <a:rPr kumimoji="1" lang="en-US" altLang="zh-TW" sz="3000" dirty="0" smtClean="0">
                    <a:solidFill>
                      <a:schemeClr val="accent6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SK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: 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Shift Keying</a:t>
                </a:r>
                <a:endParaRPr kumimoji="1" lang="zh-TW" altLang="en-US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0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Amplitude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+ </a:t>
                </a:r>
                <a:r>
                  <a:rPr kumimoji="1" lang="en-US" altLang="zh-TW" sz="3000" dirty="0" smtClean="0">
                    <a:solidFill>
                      <a:schemeClr val="accent6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Phase</a:t>
                </a:r>
                <a:endParaRPr kumimoji="1" lang="en-US" altLang="zh-TW" sz="3000" dirty="0">
                  <a:solidFill>
                    <a:schemeClr val="accent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M-QAM: Quadrature Amplitude Modulation</a:t>
                </a:r>
                <a:endParaRPr kumimoji="1" lang="zh-TW" altLang="en-US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03225" lvl="1" indent="0">
                  <a:buNone/>
                </a:pPr>
                <a:endParaRPr kumimoji="1" lang="en-US" altLang="zh-TW" dirty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b="-5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97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Amplitude Shift Keying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849887"/>
          </a:xfrm>
        </p:spPr>
        <p:txBody>
          <a:bodyPr/>
          <a:lstStyle/>
          <a:p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A bit stream is encoded in the amplitude of the transmitted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signal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" b="3522"/>
          <a:stretch/>
        </p:blipFill>
        <p:spPr>
          <a:xfrm>
            <a:off x="914399" y="2550695"/>
            <a:ext cx="10058400" cy="37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6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6211</TotalTime>
  <Words>1107</Words>
  <Application>Microsoft Macintosh PowerPoint</Application>
  <PresentationFormat>寬螢幕</PresentationFormat>
  <Paragraphs>422</Paragraphs>
  <Slides>43</Slides>
  <Notes>36</Notes>
  <HiddenSlides>3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4" baseType="lpstr">
      <vt:lpstr>Calibri</vt:lpstr>
      <vt:lpstr>Cambria Math</vt:lpstr>
      <vt:lpstr>Helvetica</vt:lpstr>
      <vt:lpstr>Mangal</vt:lpstr>
      <vt:lpstr>Times New Roman</vt:lpstr>
      <vt:lpstr>Tw Cen MT Condensed</vt:lpstr>
      <vt:lpstr>Wingdings</vt:lpstr>
      <vt:lpstr>微軟正黑體</vt:lpstr>
      <vt:lpstr>新細明體</vt:lpstr>
      <vt:lpstr>Arial</vt:lpstr>
      <vt:lpstr>NSSLAB</vt:lpstr>
      <vt:lpstr>Freshman Training Course Signal</vt:lpstr>
      <vt:lpstr>Who am I</vt:lpstr>
      <vt:lpstr>Outline</vt:lpstr>
      <vt:lpstr>Outline</vt:lpstr>
      <vt:lpstr>Signal Representation</vt:lpstr>
      <vt:lpstr>Linear Channels</vt:lpstr>
      <vt:lpstr>Linear Channels</vt:lpstr>
      <vt:lpstr>Type of Modulation</vt:lpstr>
      <vt:lpstr>Amplitude Shift Keying</vt:lpstr>
      <vt:lpstr>M-ASK</vt:lpstr>
      <vt:lpstr>PowerPoint 簡報</vt:lpstr>
      <vt:lpstr>Pros and Cons</vt:lpstr>
      <vt:lpstr>Frequency Shift Keying</vt:lpstr>
      <vt:lpstr>Channel Analysis</vt:lpstr>
      <vt:lpstr>Channel</vt:lpstr>
      <vt:lpstr>Shannon-Hartley Equation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PowerPoint 簡報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1072</cp:revision>
  <dcterms:created xsi:type="dcterms:W3CDTF">2018-06-25T02:04:20Z</dcterms:created>
  <dcterms:modified xsi:type="dcterms:W3CDTF">2018-08-14T05:52:25Z</dcterms:modified>
</cp:coreProperties>
</file>